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3" r:id="rId41"/>
    <p:sldId id="319" r:id="rId42"/>
    <p:sldId id="334" r:id="rId43"/>
    <p:sldId id="335" r:id="rId44"/>
    <p:sldId id="321" r:id="rId45"/>
    <p:sldId id="322" r:id="rId46"/>
    <p:sldId id="323" r:id="rId47"/>
    <p:sldId id="324" r:id="rId48"/>
    <p:sldId id="336" r:id="rId49"/>
    <p:sldId id="337" r:id="rId50"/>
    <p:sldId id="288" r:id="rId51"/>
    <p:sldId id="289" r:id="rId52"/>
    <p:sldId id="320" r:id="rId53"/>
    <p:sldId id="274" r:id="rId54"/>
    <p:sldId id="275" r:id="rId55"/>
    <p:sldId id="338" r:id="rId56"/>
    <p:sldId id="339" r:id="rId57"/>
    <p:sldId id="340" r:id="rId58"/>
    <p:sldId id="341"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2" d="100"/>
          <a:sy n="102" d="100"/>
        </p:scale>
        <p:origin x="276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dataplatform.cloud.ibm.com/analytics/notebooks/v2/dbebe5ef-0095-479a-a621-f3763d51d3e5/view?access_token=ff9ffdb87530ac11d09409d2472a12fdd06907dee65b7b0aff2dcc4c5f0cc4fa" TargetMode="Externa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Arthur Paruzel</a:t>
            </a:r>
          </a:p>
          <a:p>
            <a:r>
              <a:rPr lang="en-US" dirty="0">
                <a:solidFill>
                  <a:schemeClr val="bg2"/>
                </a:solidFill>
                <a:latin typeface="Abadi" panose="020B0604020104020204" pitchFamily="34" charset="0"/>
                <a:ea typeface="SF Pro" pitchFamily="2" charset="0"/>
                <a:cs typeface="SF Pro" pitchFamily="2" charset="0"/>
              </a:rPr>
              <a:t>10/28/2022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593082" cy="4351338"/>
          </a:xfrm>
          <a:prstGeom prst="rect">
            <a:avLst/>
          </a:prstGeom>
        </p:spPr>
        <p:txBody>
          <a:bodyPr/>
          <a:lstStyle/>
          <a:p>
            <a:r>
              <a:rPr lang="en-US" sz="1800" dirty="0">
                <a:solidFill>
                  <a:schemeClr val="accent3">
                    <a:lumMod val="25000"/>
                  </a:schemeClr>
                </a:solidFill>
                <a:latin typeface="Abadi" panose="020B0604020104020204" pitchFamily="34" charset="0"/>
              </a:rPr>
              <a:t>Describe how data were processed</a:t>
            </a:r>
          </a:p>
          <a:p>
            <a:r>
              <a:rPr lang="en-US" sz="1800" dirty="0">
                <a:solidFill>
                  <a:schemeClr val="accent3">
                    <a:lumMod val="25000"/>
                  </a:schemeClr>
                </a:solidFill>
                <a:latin typeface="Abadi" panose="020B0604020104020204" pitchFamily="34" charset="0"/>
              </a:rPr>
              <a:t>Data was loaded into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r>
              <a:rPr lang="en-US" sz="1800" dirty="0">
                <a:solidFill>
                  <a:schemeClr val="accent3">
                    <a:lumMod val="25000"/>
                  </a:schemeClr>
                </a:solidFill>
                <a:latin typeface="Abadi" panose="020B0604020104020204" pitchFamily="34" charset="0"/>
              </a:rPr>
              <a:t>We identified the percentage of missing values for each attribute</a:t>
            </a:r>
          </a:p>
          <a:p>
            <a:r>
              <a:rPr lang="en-US" sz="1800" dirty="0">
                <a:solidFill>
                  <a:schemeClr val="accent3">
                    <a:lumMod val="25000"/>
                  </a:schemeClr>
                </a:solidFill>
                <a:latin typeface="Abadi" panose="020B0604020104020204" pitchFamily="34" charset="0"/>
              </a:rPr>
              <a:t>We identified which columns are numerical and categorical</a:t>
            </a:r>
          </a:p>
          <a:p>
            <a:r>
              <a:rPr lang="en-US" sz="1800" dirty="0">
                <a:solidFill>
                  <a:schemeClr val="accent3">
                    <a:lumMod val="25000"/>
                  </a:schemeClr>
                </a:solidFill>
                <a:latin typeface="Abadi" panose="020B0604020104020204" pitchFamily="34" charset="0"/>
              </a:rPr>
              <a:t>We calculated number of launches for each site</a:t>
            </a:r>
          </a:p>
          <a:p>
            <a:r>
              <a:rPr lang="en-US" sz="1800" dirty="0">
                <a:solidFill>
                  <a:schemeClr val="accent3">
                    <a:lumMod val="25000"/>
                  </a:schemeClr>
                </a:solidFill>
                <a:latin typeface="Abadi" panose="020B0604020104020204" pitchFamily="34" charset="0"/>
              </a:rPr>
              <a:t>We calculated the occurrences of each mission for each orbit</a:t>
            </a:r>
          </a:p>
          <a:p>
            <a:r>
              <a:rPr lang="en-US" sz="1800" dirty="0">
                <a:solidFill>
                  <a:schemeClr val="accent3">
                    <a:lumMod val="25000"/>
                  </a:schemeClr>
                </a:solidFill>
                <a:latin typeface="Abadi" panose="020B0604020104020204" pitchFamily="34" charset="0"/>
              </a:rPr>
              <a:t>We calculated distribution of mission outcome for each orbit</a:t>
            </a:r>
          </a:p>
          <a:p>
            <a:r>
              <a:rPr lang="en-US" sz="1800" dirty="0">
                <a:solidFill>
                  <a:schemeClr val="accent3">
                    <a:lumMod val="25000"/>
                  </a:schemeClr>
                </a:solidFill>
                <a:latin typeface="Abadi" panose="020B0604020104020204" pitchFamily="34" charset="0"/>
              </a:rPr>
              <a:t>We created landing outcome (success/failure) for each mission. </a:t>
            </a: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Created categorical plot to visualize relationship of Flight Number vs Payload Mass in Kg and overlay outcome of the launch.</a:t>
            </a:r>
          </a:p>
          <a:p>
            <a:pPr>
              <a:lnSpc>
                <a:spcPct val="100000"/>
              </a:lnSpc>
              <a:spcBef>
                <a:spcPts val="1400"/>
              </a:spcBef>
            </a:pPr>
            <a:r>
              <a:rPr lang="en-US" sz="2200" dirty="0">
                <a:solidFill>
                  <a:schemeClr val="accent3">
                    <a:lumMod val="25000"/>
                  </a:schemeClr>
                </a:solidFill>
                <a:latin typeface="Abadi"/>
              </a:rPr>
              <a:t>Created categorical plot to visualize relationship between Flight Number and Launch Site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DBAB461-E8CB-4F95-8AFC-210D00D9F7C0}"/>
              </a:ext>
            </a:extLst>
          </p:cNvPr>
          <p:cNvPicPr>
            <a:picLocks noChangeAspect="1"/>
          </p:cNvPicPr>
          <p:nvPr/>
        </p:nvPicPr>
        <p:blipFill>
          <a:blip r:embed="rId3"/>
          <a:stretch>
            <a:fillRect/>
          </a:stretch>
        </p:blipFill>
        <p:spPr>
          <a:xfrm>
            <a:off x="5923947" y="899572"/>
            <a:ext cx="5534025" cy="4248150"/>
          </a:xfrm>
          <a:prstGeom prst="rect">
            <a:avLst/>
          </a:prstGeom>
        </p:spPr>
      </p:pic>
      <p:pic>
        <p:nvPicPr>
          <p:cNvPr id="8" name="Picture 7">
            <a:extLst>
              <a:ext uri="{FF2B5EF4-FFF2-40B4-BE49-F238E27FC236}">
                <a16:creationId xmlns:a16="http://schemas.microsoft.com/office/drawing/2014/main" id="{271A3EDE-DA59-43B4-A0FE-A478F27C9D26}"/>
              </a:ext>
            </a:extLst>
          </p:cNvPr>
          <p:cNvPicPr>
            <a:picLocks noChangeAspect="1"/>
          </p:cNvPicPr>
          <p:nvPr/>
        </p:nvPicPr>
        <p:blipFill>
          <a:blip r:embed="rId4"/>
          <a:stretch>
            <a:fillRect/>
          </a:stretch>
        </p:blipFill>
        <p:spPr>
          <a:xfrm>
            <a:off x="208715" y="2128543"/>
            <a:ext cx="5534025" cy="448627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945F7EB-A624-49AF-9AB3-26313C3F7490}"/>
              </a:ext>
            </a:extLst>
          </p:cNvPr>
          <p:cNvPicPr>
            <a:picLocks noChangeAspect="1"/>
          </p:cNvPicPr>
          <p:nvPr/>
        </p:nvPicPr>
        <p:blipFill>
          <a:blip r:embed="rId3"/>
          <a:stretch>
            <a:fillRect/>
          </a:stretch>
        </p:blipFill>
        <p:spPr>
          <a:xfrm>
            <a:off x="6464726" y="1435317"/>
            <a:ext cx="5276850" cy="4791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65E8D47-0F45-4D78-AC7C-F742A60208A3}"/>
              </a:ext>
            </a:extLst>
          </p:cNvPr>
          <p:cNvPicPr>
            <a:picLocks noChangeAspect="1"/>
          </p:cNvPicPr>
          <p:nvPr/>
        </p:nvPicPr>
        <p:blipFill>
          <a:blip r:embed="rId3"/>
          <a:stretch>
            <a:fillRect/>
          </a:stretch>
        </p:blipFill>
        <p:spPr>
          <a:xfrm>
            <a:off x="4579365" y="1435317"/>
            <a:ext cx="5276850" cy="4791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F3F04DD-A7B6-45E2-A7CD-D265037C12E9}"/>
              </a:ext>
            </a:extLst>
          </p:cNvPr>
          <p:cNvPicPr>
            <a:picLocks noChangeAspect="1"/>
          </p:cNvPicPr>
          <p:nvPr/>
        </p:nvPicPr>
        <p:blipFill>
          <a:blip r:embed="rId3"/>
          <a:stretch>
            <a:fillRect/>
          </a:stretch>
        </p:blipFill>
        <p:spPr>
          <a:xfrm>
            <a:off x="4262241" y="1539298"/>
            <a:ext cx="5534025" cy="44862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35FC16D-245E-4932-B47A-946E40626375}"/>
              </a:ext>
            </a:extLst>
          </p:cNvPr>
          <p:cNvPicPr>
            <a:picLocks noChangeAspect="1"/>
          </p:cNvPicPr>
          <p:nvPr/>
        </p:nvPicPr>
        <p:blipFill>
          <a:blip r:embed="rId3"/>
          <a:stretch>
            <a:fillRect/>
          </a:stretch>
        </p:blipFill>
        <p:spPr>
          <a:xfrm>
            <a:off x="0" y="3241257"/>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D374BE2-A244-4C13-BDF0-455E8342639D}"/>
              </a:ext>
            </a:extLst>
          </p:cNvPr>
          <p:cNvPicPr>
            <a:picLocks noChangeAspect="1"/>
          </p:cNvPicPr>
          <p:nvPr/>
        </p:nvPicPr>
        <p:blipFill>
          <a:blip r:embed="rId3"/>
          <a:stretch>
            <a:fillRect/>
          </a:stretch>
        </p:blipFill>
        <p:spPr>
          <a:xfrm>
            <a:off x="0" y="2232589"/>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62FCA9A7-584F-4AF5-84F8-A62BF41CD803}"/>
              </a:ext>
            </a:extLst>
          </p:cNvPr>
          <p:cNvPicPr>
            <a:picLocks noChangeAspect="1"/>
          </p:cNvPicPr>
          <p:nvPr/>
        </p:nvPicPr>
        <p:blipFill>
          <a:blip r:embed="rId3"/>
          <a:stretch>
            <a:fillRect/>
          </a:stretch>
        </p:blipFill>
        <p:spPr>
          <a:xfrm>
            <a:off x="3328987" y="130492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306EC4F-AB7B-4C06-8A13-3A384416D8A4}"/>
              </a:ext>
            </a:extLst>
          </p:cNvPr>
          <p:cNvPicPr>
            <a:picLocks noChangeAspect="1"/>
          </p:cNvPicPr>
          <p:nvPr/>
        </p:nvPicPr>
        <p:blipFill>
          <a:blip r:embed="rId3"/>
          <a:stretch>
            <a:fillRect/>
          </a:stretch>
        </p:blipFill>
        <p:spPr>
          <a:xfrm>
            <a:off x="2833232" y="2666893"/>
            <a:ext cx="6525536" cy="1524213"/>
          </a:xfrm>
          <a:prstGeom prst="rect">
            <a:avLst/>
          </a:prstGeom>
        </p:spPr>
      </p:pic>
      <p:pic>
        <p:nvPicPr>
          <p:cNvPr id="8" name="Picture 7">
            <a:extLst>
              <a:ext uri="{FF2B5EF4-FFF2-40B4-BE49-F238E27FC236}">
                <a16:creationId xmlns:a16="http://schemas.microsoft.com/office/drawing/2014/main" id="{61E48EE3-8DEC-4899-8551-B81C3C950800}"/>
              </a:ext>
            </a:extLst>
          </p:cNvPr>
          <p:cNvPicPr>
            <a:picLocks noChangeAspect="1"/>
          </p:cNvPicPr>
          <p:nvPr/>
        </p:nvPicPr>
        <p:blipFill>
          <a:blip r:embed="rId4"/>
          <a:stretch>
            <a:fillRect/>
          </a:stretch>
        </p:blipFill>
        <p:spPr>
          <a:xfrm>
            <a:off x="2833232" y="4170241"/>
            <a:ext cx="2734057" cy="17242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340DC93-0E36-4D76-9087-FA8A127C0885}"/>
              </a:ext>
            </a:extLst>
          </p:cNvPr>
          <p:cNvPicPr>
            <a:picLocks noChangeAspect="1"/>
          </p:cNvPicPr>
          <p:nvPr/>
        </p:nvPicPr>
        <p:blipFill>
          <a:blip r:embed="rId3"/>
          <a:stretch>
            <a:fillRect/>
          </a:stretch>
        </p:blipFill>
        <p:spPr>
          <a:xfrm>
            <a:off x="2013968" y="2576393"/>
            <a:ext cx="8164064" cy="1705213"/>
          </a:xfrm>
          <a:prstGeom prst="rect">
            <a:avLst/>
          </a:prstGeom>
        </p:spPr>
      </p:pic>
      <p:pic>
        <p:nvPicPr>
          <p:cNvPr id="8" name="Picture 7">
            <a:extLst>
              <a:ext uri="{FF2B5EF4-FFF2-40B4-BE49-F238E27FC236}">
                <a16:creationId xmlns:a16="http://schemas.microsoft.com/office/drawing/2014/main" id="{7EA51FBA-5D62-4C6E-AB4F-D286FB5D96B2}"/>
              </a:ext>
            </a:extLst>
          </p:cNvPr>
          <p:cNvPicPr>
            <a:picLocks noChangeAspect="1"/>
          </p:cNvPicPr>
          <p:nvPr/>
        </p:nvPicPr>
        <p:blipFill>
          <a:blip r:embed="rId4"/>
          <a:stretch>
            <a:fillRect/>
          </a:stretch>
        </p:blipFill>
        <p:spPr>
          <a:xfrm>
            <a:off x="2013968" y="4326383"/>
            <a:ext cx="1724266" cy="10764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FD9B47-F600-4E7E-B36B-745A06AAD990}"/>
              </a:ext>
            </a:extLst>
          </p:cNvPr>
          <p:cNvPicPr>
            <a:picLocks noChangeAspect="1"/>
          </p:cNvPicPr>
          <p:nvPr/>
        </p:nvPicPr>
        <p:blipFill>
          <a:blip r:embed="rId3"/>
          <a:stretch>
            <a:fillRect/>
          </a:stretch>
        </p:blipFill>
        <p:spPr>
          <a:xfrm>
            <a:off x="556439" y="2562104"/>
            <a:ext cx="11079121" cy="1733792"/>
          </a:xfrm>
          <a:prstGeom prst="rect">
            <a:avLst/>
          </a:prstGeom>
        </p:spPr>
      </p:pic>
      <p:pic>
        <p:nvPicPr>
          <p:cNvPr id="8" name="Picture 7">
            <a:extLst>
              <a:ext uri="{FF2B5EF4-FFF2-40B4-BE49-F238E27FC236}">
                <a16:creationId xmlns:a16="http://schemas.microsoft.com/office/drawing/2014/main" id="{762A28F8-8338-4D43-B11B-B8A398EE6108}"/>
              </a:ext>
            </a:extLst>
          </p:cNvPr>
          <p:cNvPicPr>
            <a:picLocks noChangeAspect="1"/>
          </p:cNvPicPr>
          <p:nvPr/>
        </p:nvPicPr>
        <p:blipFill>
          <a:blip r:embed="rId4"/>
          <a:stretch>
            <a:fillRect/>
          </a:stretch>
        </p:blipFill>
        <p:spPr>
          <a:xfrm>
            <a:off x="556439" y="4295896"/>
            <a:ext cx="2534004" cy="6763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AD1D08E-D3FA-4249-92BD-2F7305D92878}"/>
              </a:ext>
            </a:extLst>
          </p:cNvPr>
          <p:cNvPicPr>
            <a:picLocks noChangeAspect="1"/>
          </p:cNvPicPr>
          <p:nvPr/>
        </p:nvPicPr>
        <p:blipFill>
          <a:blip r:embed="rId3"/>
          <a:stretch>
            <a:fillRect/>
          </a:stretch>
        </p:blipFill>
        <p:spPr>
          <a:xfrm>
            <a:off x="565966" y="2495419"/>
            <a:ext cx="11060068" cy="1867161"/>
          </a:xfrm>
          <a:prstGeom prst="rect">
            <a:avLst/>
          </a:prstGeom>
        </p:spPr>
      </p:pic>
      <p:pic>
        <p:nvPicPr>
          <p:cNvPr id="8" name="Picture 7">
            <a:extLst>
              <a:ext uri="{FF2B5EF4-FFF2-40B4-BE49-F238E27FC236}">
                <a16:creationId xmlns:a16="http://schemas.microsoft.com/office/drawing/2014/main" id="{9ACA4DDC-1D81-488F-89D8-10914CD80869}"/>
              </a:ext>
            </a:extLst>
          </p:cNvPr>
          <p:cNvPicPr>
            <a:picLocks noChangeAspect="1"/>
          </p:cNvPicPr>
          <p:nvPr/>
        </p:nvPicPr>
        <p:blipFill>
          <a:blip r:embed="rId4"/>
          <a:stretch>
            <a:fillRect/>
          </a:stretch>
        </p:blipFill>
        <p:spPr>
          <a:xfrm>
            <a:off x="565966" y="4405084"/>
            <a:ext cx="2419688" cy="6954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E90113A-ECA0-49C7-BEEB-DD1987E88F98}"/>
              </a:ext>
            </a:extLst>
          </p:cNvPr>
          <p:cNvPicPr>
            <a:picLocks noChangeAspect="1"/>
          </p:cNvPicPr>
          <p:nvPr/>
        </p:nvPicPr>
        <p:blipFill>
          <a:blip r:embed="rId3"/>
          <a:stretch>
            <a:fillRect/>
          </a:stretch>
        </p:blipFill>
        <p:spPr>
          <a:xfrm>
            <a:off x="556439" y="2462077"/>
            <a:ext cx="11079121" cy="1933845"/>
          </a:xfrm>
          <a:prstGeom prst="rect">
            <a:avLst/>
          </a:prstGeom>
        </p:spPr>
      </p:pic>
      <p:pic>
        <p:nvPicPr>
          <p:cNvPr id="8" name="Picture 7">
            <a:extLst>
              <a:ext uri="{FF2B5EF4-FFF2-40B4-BE49-F238E27FC236}">
                <a16:creationId xmlns:a16="http://schemas.microsoft.com/office/drawing/2014/main" id="{9B3699A4-6643-4B1F-ACAB-3614394A0DB1}"/>
              </a:ext>
            </a:extLst>
          </p:cNvPr>
          <p:cNvPicPr>
            <a:picLocks noChangeAspect="1"/>
          </p:cNvPicPr>
          <p:nvPr/>
        </p:nvPicPr>
        <p:blipFill>
          <a:blip r:embed="rId4"/>
          <a:stretch>
            <a:fillRect/>
          </a:stretch>
        </p:blipFill>
        <p:spPr>
          <a:xfrm>
            <a:off x="556439" y="4395922"/>
            <a:ext cx="1905266" cy="6096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B5C73B1-1093-4CBC-9F6E-7F14767B1043}"/>
              </a:ext>
            </a:extLst>
          </p:cNvPr>
          <p:cNvPicPr>
            <a:picLocks noChangeAspect="1"/>
          </p:cNvPicPr>
          <p:nvPr/>
        </p:nvPicPr>
        <p:blipFill>
          <a:blip r:embed="rId3"/>
          <a:stretch>
            <a:fillRect/>
          </a:stretch>
        </p:blipFill>
        <p:spPr>
          <a:xfrm>
            <a:off x="113121" y="2459519"/>
            <a:ext cx="12192000" cy="1541775"/>
          </a:xfrm>
          <a:prstGeom prst="rect">
            <a:avLst/>
          </a:prstGeom>
        </p:spPr>
      </p:pic>
      <p:pic>
        <p:nvPicPr>
          <p:cNvPr id="7" name="Picture 6">
            <a:extLst>
              <a:ext uri="{FF2B5EF4-FFF2-40B4-BE49-F238E27FC236}">
                <a16:creationId xmlns:a16="http://schemas.microsoft.com/office/drawing/2014/main" id="{DDE960C6-D6A8-46F1-9057-DAC0320224CF}"/>
              </a:ext>
            </a:extLst>
          </p:cNvPr>
          <p:cNvPicPr>
            <a:picLocks noChangeAspect="1"/>
          </p:cNvPicPr>
          <p:nvPr/>
        </p:nvPicPr>
        <p:blipFill>
          <a:blip r:embed="rId4"/>
          <a:stretch>
            <a:fillRect/>
          </a:stretch>
        </p:blipFill>
        <p:spPr>
          <a:xfrm>
            <a:off x="113121" y="4001294"/>
            <a:ext cx="1924319" cy="15146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1858"/>
            <a:ext cx="10445596" cy="4949125"/>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Aggregation using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Aggregation using web scraping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using SQL and IBM DB2</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Python and Matplotlib/Seaborn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Python and </a:t>
            </a:r>
            <a:r>
              <a:rPr lang="en-US" sz="1800" dirty="0" err="1">
                <a:solidFill>
                  <a:schemeClr val="accent3">
                    <a:lumMod val="25000"/>
                  </a:schemeClr>
                </a:solidFill>
                <a:latin typeface="Abadi" panose="020B0604020104020204" pitchFamily="34" charset="0"/>
              </a:rPr>
              <a:t>Plotly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Modelling and Prediction </a:t>
            </a:r>
          </a:p>
          <a:p>
            <a:pPr lvl="2">
              <a:lnSpc>
                <a:spcPct val="100000"/>
              </a:lnSpc>
              <a:spcBef>
                <a:spcPts val="1400"/>
              </a:spcBef>
            </a:pPr>
            <a:r>
              <a:rPr lang="en-US" sz="1400" dirty="0">
                <a:solidFill>
                  <a:schemeClr val="accent3">
                    <a:lumMod val="25000"/>
                  </a:schemeClr>
                </a:solidFill>
                <a:latin typeface="Abadi" panose="020B0604020104020204" pitchFamily="34" charset="0"/>
              </a:rPr>
              <a:t>Supervised machine learning algorithms: K-Nearest Neighbors, Tree, Supported Vector Machine, 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Model Optimization using Grid Search and scoring: F1</a:t>
            </a:r>
          </a:p>
          <a:p>
            <a:pPr lvl="1">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C116599-CB6B-4DB7-BEF4-DC6FFBEF1B77}"/>
              </a:ext>
            </a:extLst>
          </p:cNvPr>
          <p:cNvPicPr>
            <a:picLocks noChangeAspect="1"/>
          </p:cNvPicPr>
          <p:nvPr/>
        </p:nvPicPr>
        <p:blipFill>
          <a:blip r:embed="rId3"/>
          <a:stretch>
            <a:fillRect/>
          </a:stretch>
        </p:blipFill>
        <p:spPr>
          <a:xfrm>
            <a:off x="913677" y="2566867"/>
            <a:ext cx="10364646" cy="1724266"/>
          </a:xfrm>
          <a:prstGeom prst="rect">
            <a:avLst/>
          </a:prstGeom>
        </p:spPr>
      </p:pic>
      <p:pic>
        <p:nvPicPr>
          <p:cNvPr id="8" name="Picture 7">
            <a:extLst>
              <a:ext uri="{FF2B5EF4-FFF2-40B4-BE49-F238E27FC236}">
                <a16:creationId xmlns:a16="http://schemas.microsoft.com/office/drawing/2014/main" id="{1CB37382-1046-40FA-81A2-7698C136AB3F}"/>
              </a:ext>
            </a:extLst>
          </p:cNvPr>
          <p:cNvPicPr>
            <a:picLocks noChangeAspect="1"/>
          </p:cNvPicPr>
          <p:nvPr/>
        </p:nvPicPr>
        <p:blipFill>
          <a:blip r:embed="rId4"/>
          <a:stretch>
            <a:fillRect/>
          </a:stretch>
        </p:blipFill>
        <p:spPr>
          <a:xfrm>
            <a:off x="913677" y="4291133"/>
            <a:ext cx="3372321" cy="12193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D8B813E-7482-488D-85A9-BF8FD8441979}"/>
              </a:ext>
            </a:extLst>
          </p:cNvPr>
          <p:cNvPicPr>
            <a:picLocks noChangeAspect="1"/>
          </p:cNvPicPr>
          <p:nvPr/>
        </p:nvPicPr>
        <p:blipFill>
          <a:blip r:embed="rId3"/>
          <a:stretch>
            <a:fillRect/>
          </a:stretch>
        </p:blipFill>
        <p:spPr>
          <a:xfrm>
            <a:off x="37254" y="2566867"/>
            <a:ext cx="12117491" cy="1724266"/>
          </a:xfrm>
          <a:prstGeom prst="rect">
            <a:avLst/>
          </a:prstGeom>
        </p:spPr>
      </p:pic>
      <p:pic>
        <p:nvPicPr>
          <p:cNvPr id="8" name="Picture 7">
            <a:extLst>
              <a:ext uri="{FF2B5EF4-FFF2-40B4-BE49-F238E27FC236}">
                <a16:creationId xmlns:a16="http://schemas.microsoft.com/office/drawing/2014/main" id="{5522CC34-9B04-43F0-8E87-2DB7A613F082}"/>
              </a:ext>
            </a:extLst>
          </p:cNvPr>
          <p:cNvPicPr>
            <a:picLocks noChangeAspect="1"/>
          </p:cNvPicPr>
          <p:nvPr/>
        </p:nvPicPr>
        <p:blipFill>
          <a:blip r:embed="rId4"/>
          <a:stretch>
            <a:fillRect/>
          </a:stretch>
        </p:blipFill>
        <p:spPr>
          <a:xfrm>
            <a:off x="1530317" y="4376295"/>
            <a:ext cx="1981477" cy="18290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561590C8-780F-4B44-B4B3-8C0F9776CA56}"/>
              </a:ext>
            </a:extLst>
          </p:cNvPr>
          <p:cNvPicPr>
            <a:picLocks noChangeAspect="1"/>
          </p:cNvPicPr>
          <p:nvPr/>
        </p:nvPicPr>
        <p:blipFill>
          <a:blip r:embed="rId3"/>
          <a:stretch>
            <a:fillRect/>
          </a:stretch>
        </p:blipFill>
        <p:spPr>
          <a:xfrm>
            <a:off x="1178350" y="1297837"/>
            <a:ext cx="12192000" cy="52615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09BB22DC-DFAF-40AC-835A-5B2E10E99240}"/>
              </a:ext>
            </a:extLst>
          </p:cNvPr>
          <p:cNvPicPr>
            <a:picLocks noChangeAspect="1"/>
          </p:cNvPicPr>
          <p:nvPr/>
        </p:nvPicPr>
        <p:blipFill>
          <a:blip r:embed="rId3"/>
          <a:stretch>
            <a:fillRect/>
          </a:stretch>
        </p:blipFill>
        <p:spPr>
          <a:xfrm>
            <a:off x="1347125" y="366285"/>
            <a:ext cx="9497750" cy="61254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D6FA-EBEF-47EC-A922-35A4CAB893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8B03BC-970E-4FA5-854D-DF3A1DB602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6E8ECD-B45A-41C7-BA2D-4BAAA2E44FCA}"/>
              </a:ext>
            </a:extLst>
          </p:cNvPr>
          <p:cNvPicPr>
            <a:picLocks noChangeAspect="1"/>
          </p:cNvPicPr>
          <p:nvPr/>
        </p:nvPicPr>
        <p:blipFill>
          <a:blip r:embed="rId2"/>
          <a:stretch>
            <a:fillRect/>
          </a:stretch>
        </p:blipFill>
        <p:spPr>
          <a:xfrm>
            <a:off x="2237836" y="318653"/>
            <a:ext cx="7716327" cy="6220693"/>
          </a:xfrm>
          <a:prstGeom prst="rect">
            <a:avLst/>
          </a:prstGeom>
        </p:spPr>
      </p:pic>
    </p:spTree>
    <p:extLst>
      <p:ext uri="{BB962C8B-B14F-4D97-AF65-F5344CB8AC3E}">
        <p14:creationId xmlns:p14="http://schemas.microsoft.com/office/powerpoint/2010/main" val="916822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E9C7DBC8-DC7F-4435-8CAA-60BC0C37C13D}"/>
              </a:ext>
            </a:extLst>
          </p:cNvPr>
          <p:cNvPicPr>
            <a:picLocks noChangeAspect="1"/>
          </p:cNvPicPr>
          <p:nvPr/>
        </p:nvPicPr>
        <p:blipFill>
          <a:blip r:embed="rId3"/>
          <a:stretch>
            <a:fillRect/>
          </a:stretch>
        </p:blipFill>
        <p:spPr>
          <a:xfrm>
            <a:off x="2003984" y="309127"/>
            <a:ext cx="7363853" cy="6239746"/>
          </a:xfrm>
          <a:prstGeom prst="rect">
            <a:avLst/>
          </a:prstGeom>
        </p:spPr>
      </p:pic>
      <p:pic>
        <p:nvPicPr>
          <p:cNvPr id="7" name="Picture 6">
            <a:extLst>
              <a:ext uri="{FF2B5EF4-FFF2-40B4-BE49-F238E27FC236}">
                <a16:creationId xmlns:a16="http://schemas.microsoft.com/office/drawing/2014/main" id="{EEA6DD7B-D81A-4F75-B907-7CEEBB2C7EBF}"/>
              </a:ext>
            </a:extLst>
          </p:cNvPr>
          <p:cNvPicPr>
            <a:picLocks noChangeAspect="1"/>
          </p:cNvPicPr>
          <p:nvPr/>
        </p:nvPicPr>
        <p:blipFill>
          <a:blip r:embed="rId4"/>
          <a:stretch>
            <a:fillRect/>
          </a:stretch>
        </p:blipFill>
        <p:spPr>
          <a:xfrm>
            <a:off x="7100275" y="747280"/>
            <a:ext cx="8059275" cy="62016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C197-8028-46CC-BDD7-2819C7D29695}"/>
              </a:ext>
            </a:extLst>
          </p:cNvPr>
          <p:cNvSpPr>
            <a:spLocks noGrp="1"/>
          </p:cNvSpPr>
          <p:nvPr>
            <p:ph type="title"/>
          </p:nvPr>
        </p:nvSpPr>
        <p:spPr/>
        <p:txBody>
          <a:bodyPr/>
          <a:lstStyle/>
          <a:p>
            <a:r>
              <a:rPr lang="en-US" dirty="0"/>
              <a:t>Launch site distance to critical infrastructure</a:t>
            </a:r>
          </a:p>
        </p:txBody>
      </p:sp>
      <p:sp>
        <p:nvSpPr>
          <p:cNvPr id="3" name="Content Placeholder 2">
            <a:extLst>
              <a:ext uri="{FF2B5EF4-FFF2-40B4-BE49-F238E27FC236}">
                <a16:creationId xmlns:a16="http://schemas.microsoft.com/office/drawing/2014/main" id="{90847397-EC43-414E-993D-59650DE4AD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1CED05-9910-4863-A1DE-9CE0C04C0DA8}"/>
              </a:ext>
            </a:extLst>
          </p:cNvPr>
          <p:cNvPicPr>
            <a:picLocks noChangeAspect="1"/>
          </p:cNvPicPr>
          <p:nvPr/>
        </p:nvPicPr>
        <p:blipFill>
          <a:blip r:embed="rId2"/>
          <a:stretch>
            <a:fillRect/>
          </a:stretch>
        </p:blipFill>
        <p:spPr>
          <a:xfrm>
            <a:off x="444554" y="942149"/>
            <a:ext cx="8135485" cy="5915851"/>
          </a:xfrm>
          <a:prstGeom prst="rect">
            <a:avLst/>
          </a:prstGeom>
        </p:spPr>
      </p:pic>
      <p:pic>
        <p:nvPicPr>
          <p:cNvPr id="7" name="Picture 6">
            <a:extLst>
              <a:ext uri="{FF2B5EF4-FFF2-40B4-BE49-F238E27FC236}">
                <a16:creationId xmlns:a16="http://schemas.microsoft.com/office/drawing/2014/main" id="{6094B8F9-E622-4B5D-8BC9-015369F937A3}"/>
              </a:ext>
            </a:extLst>
          </p:cNvPr>
          <p:cNvPicPr>
            <a:picLocks noChangeAspect="1"/>
          </p:cNvPicPr>
          <p:nvPr/>
        </p:nvPicPr>
        <p:blipFill>
          <a:blip r:embed="rId3"/>
          <a:stretch>
            <a:fillRect/>
          </a:stretch>
        </p:blipFill>
        <p:spPr>
          <a:xfrm>
            <a:off x="2899916" y="1118865"/>
            <a:ext cx="6392167" cy="4620270"/>
          </a:xfrm>
          <a:prstGeom prst="rect">
            <a:avLst/>
          </a:prstGeom>
        </p:spPr>
      </p:pic>
      <p:pic>
        <p:nvPicPr>
          <p:cNvPr id="9" name="Picture 8">
            <a:extLst>
              <a:ext uri="{FF2B5EF4-FFF2-40B4-BE49-F238E27FC236}">
                <a16:creationId xmlns:a16="http://schemas.microsoft.com/office/drawing/2014/main" id="{68F59E4C-6228-407C-BF54-67C90D9ACB54}"/>
              </a:ext>
            </a:extLst>
          </p:cNvPr>
          <p:cNvPicPr>
            <a:picLocks noChangeAspect="1"/>
          </p:cNvPicPr>
          <p:nvPr/>
        </p:nvPicPr>
        <p:blipFill>
          <a:blip r:embed="rId4"/>
          <a:stretch>
            <a:fillRect/>
          </a:stretch>
        </p:blipFill>
        <p:spPr>
          <a:xfrm>
            <a:off x="5405340" y="1437327"/>
            <a:ext cx="7773485" cy="5639587"/>
          </a:xfrm>
          <a:prstGeom prst="rect">
            <a:avLst/>
          </a:prstGeom>
        </p:spPr>
      </p:pic>
    </p:spTree>
    <p:extLst>
      <p:ext uri="{BB962C8B-B14F-4D97-AF65-F5344CB8AC3E}">
        <p14:creationId xmlns:p14="http://schemas.microsoft.com/office/powerpoint/2010/main" val="95116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69362"/>
            <a:ext cx="10413369" cy="494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b="0" i="0" dirty="0">
                <a:solidFill>
                  <a:srgbClr val="292929"/>
                </a:solidFill>
                <a:effectLst/>
                <a:latin typeface="Abadi" panose="020B0604020104020204" pitchFamily="34" charset="0"/>
              </a:rPr>
              <a:t>Space X advertises Falcon 9 rocket launches on its website with a cost of 62 million dollars;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other providers cost upward of 165 million dollars each, much of the savings is because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Space X can reuse the first stage. Therefore, if we can determine if the first stage will land,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we can determine the cost of a launch. This information can be used if an alternate company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wants to bid against space X for a rocket launch. This goal of the project is to create a</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machine learning pipeline to predict if the first stage will land successfully.</a:t>
            </a:r>
            <a:r>
              <a:rPr lang="en-US" sz="1600" dirty="0"/>
              <a:t> </a:t>
            </a:r>
            <a:br>
              <a:rPr lang="en-US" sz="1600" dirty="0"/>
            </a:b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800" b="0" i="0" dirty="0">
                <a:solidFill>
                  <a:srgbClr val="292929"/>
                </a:solidFill>
                <a:effectLst/>
                <a:latin typeface="Abadi" panose="020B0604020104020204" pitchFamily="34" charset="0"/>
              </a:rPr>
              <a:t>- What factors determine if the rocket will land successfully?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The interaction amongst various features that determine the success rate of a successful</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landing.</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What operating conditions needs to be in place to ensure a successful landing program.</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C34D-10AD-4FB5-A386-91763879B6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677693-0304-4471-BFBF-6F93D90AF5DD}"/>
              </a:ext>
            </a:extLst>
          </p:cNvPr>
          <p:cNvSpPr>
            <a:spLocks noGrp="1"/>
          </p:cNvSpPr>
          <p:nvPr>
            <p:ph idx="1"/>
          </p:nvPr>
        </p:nvSpPr>
        <p:spPr/>
        <p:txBody>
          <a:bodyPr/>
          <a:lstStyle/>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Are launch sites in close proximity to railways?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Are launch sites in close proximity to highways?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Are launch sites in close proximity to coastline?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Do launch sites keep certain distance away from cities?</a:t>
            </a:r>
          </a:p>
          <a:p>
            <a:endParaRPr lang="en-US" dirty="0"/>
          </a:p>
        </p:txBody>
      </p:sp>
    </p:spTree>
    <p:extLst>
      <p:ext uri="{BB962C8B-B14F-4D97-AF65-F5344CB8AC3E}">
        <p14:creationId xmlns:p14="http://schemas.microsoft.com/office/powerpoint/2010/main" val="167487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7" name="Picture 6">
            <a:extLst>
              <a:ext uri="{FF2B5EF4-FFF2-40B4-BE49-F238E27FC236}">
                <a16:creationId xmlns:a16="http://schemas.microsoft.com/office/drawing/2014/main" id="{4A58CDB6-5B02-4B33-9E1B-448BD0146EE6}"/>
              </a:ext>
            </a:extLst>
          </p:cNvPr>
          <p:cNvPicPr>
            <a:picLocks noChangeAspect="1"/>
          </p:cNvPicPr>
          <p:nvPr/>
        </p:nvPicPr>
        <p:blipFill>
          <a:blip r:embed="rId3"/>
          <a:stretch>
            <a:fillRect/>
          </a:stretch>
        </p:blipFill>
        <p:spPr>
          <a:xfrm>
            <a:off x="1921676" y="356759"/>
            <a:ext cx="8688012" cy="61444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A5E38515-9F79-4932-9EC8-E4E6C80B361F}"/>
              </a:ext>
            </a:extLst>
          </p:cNvPr>
          <p:cNvPicPr>
            <a:picLocks noChangeAspect="1"/>
          </p:cNvPicPr>
          <p:nvPr/>
        </p:nvPicPr>
        <p:blipFill>
          <a:blip r:embed="rId3"/>
          <a:stretch>
            <a:fillRect/>
          </a:stretch>
        </p:blipFill>
        <p:spPr>
          <a:xfrm>
            <a:off x="1785336" y="347232"/>
            <a:ext cx="8621328" cy="616353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AE5158D0-3B9C-41DD-BD49-1492FD44B828}"/>
              </a:ext>
            </a:extLst>
          </p:cNvPr>
          <p:cNvPicPr>
            <a:picLocks noChangeAspect="1"/>
          </p:cNvPicPr>
          <p:nvPr/>
        </p:nvPicPr>
        <p:blipFill>
          <a:blip r:embed="rId3"/>
          <a:stretch>
            <a:fillRect/>
          </a:stretch>
        </p:blipFill>
        <p:spPr>
          <a:xfrm>
            <a:off x="1775809" y="828312"/>
            <a:ext cx="8640381" cy="52013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6FD3-90C1-4773-9E18-886F09A285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652C5D-937D-4C49-8E7A-B1369FB772B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B8881F-5233-4E86-A292-C7CD70A4C340}"/>
              </a:ext>
            </a:extLst>
          </p:cNvPr>
          <p:cNvPicPr>
            <a:picLocks noChangeAspect="1"/>
          </p:cNvPicPr>
          <p:nvPr/>
        </p:nvPicPr>
        <p:blipFill>
          <a:blip r:embed="rId2"/>
          <a:stretch>
            <a:fillRect/>
          </a:stretch>
        </p:blipFill>
        <p:spPr>
          <a:xfrm>
            <a:off x="1790099" y="885470"/>
            <a:ext cx="8611802" cy="5087060"/>
          </a:xfrm>
          <a:prstGeom prst="rect">
            <a:avLst/>
          </a:prstGeom>
        </p:spPr>
      </p:pic>
    </p:spTree>
    <p:extLst>
      <p:ext uri="{BB962C8B-B14F-4D97-AF65-F5344CB8AC3E}">
        <p14:creationId xmlns:p14="http://schemas.microsoft.com/office/powerpoint/2010/main" val="398323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F025-C58D-478D-A0EA-55347AF91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63A617-7B26-477A-9535-C190EC1A45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615B59-9D40-4286-B57E-A8DF71F19D74}"/>
              </a:ext>
            </a:extLst>
          </p:cNvPr>
          <p:cNvPicPr>
            <a:picLocks noChangeAspect="1"/>
          </p:cNvPicPr>
          <p:nvPr/>
        </p:nvPicPr>
        <p:blipFill>
          <a:blip r:embed="rId2"/>
          <a:stretch>
            <a:fillRect/>
          </a:stretch>
        </p:blipFill>
        <p:spPr>
          <a:xfrm>
            <a:off x="1775809" y="871180"/>
            <a:ext cx="8640381" cy="5115639"/>
          </a:xfrm>
          <a:prstGeom prst="rect">
            <a:avLst/>
          </a:prstGeom>
        </p:spPr>
      </p:pic>
    </p:spTree>
    <p:extLst>
      <p:ext uri="{BB962C8B-B14F-4D97-AF65-F5344CB8AC3E}">
        <p14:creationId xmlns:p14="http://schemas.microsoft.com/office/powerpoint/2010/main" val="3063105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8B577E83-7AB2-44C0-B8D9-95D335DE9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572" y="430789"/>
            <a:ext cx="3676650" cy="623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8E8C1B-4FD8-4862-8A45-3856823A2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75" y="936870"/>
            <a:ext cx="3676650" cy="6238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9494D7-2B53-4915-9CC7-0B7BCA1B64A5}"/>
              </a:ext>
            </a:extLst>
          </p:cNvPr>
          <p:cNvSpPr txBox="1"/>
          <p:nvPr/>
        </p:nvSpPr>
        <p:spPr>
          <a:xfrm>
            <a:off x="826242" y="5794740"/>
            <a:ext cx="6094428" cy="369332"/>
          </a:xfrm>
          <a:prstGeom prst="rect">
            <a:avLst/>
          </a:prstGeom>
          <a:noFill/>
        </p:spPr>
        <p:txBody>
          <a:bodyPr wrap="square">
            <a:spAutoFit/>
          </a:bodyPr>
          <a:lstStyle/>
          <a:p>
            <a:r>
              <a:rPr lang="en-US" dirty="0">
                <a:hlinkClick r:id="rId5"/>
              </a:rPr>
              <a:t>Classification </a:t>
            </a:r>
            <a:r>
              <a:rPr lang="en-US" dirty="0" err="1">
                <a:hlinkClick r:id="rId5"/>
              </a:rPr>
              <a:t>Algorightm</a:t>
            </a:r>
            <a:r>
              <a:rPr lang="en-US" dirty="0">
                <a:hlinkClick r:id="rId5"/>
              </a:rPr>
              <a:t> Selection - IBM Cloud A.I. </a:t>
            </a:r>
            <a:endParaRPr lang="en-US" dirty="0"/>
          </a:p>
        </p:txBody>
      </p:sp>
      <p:sp>
        <p:nvSpPr>
          <p:cNvPr id="8" name="Rectangle 6">
            <a:extLst>
              <a:ext uri="{FF2B5EF4-FFF2-40B4-BE49-F238E27FC236}">
                <a16:creationId xmlns:a16="http://schemas.microsoft.com/office/drawing/2014/main" id="{6C5C76F7-7415-4434-98A8-9B0E55E5061A}"/>
              </a:ext>
            </a:extLst>
          </p:cNvPr>
          <p:cNvSpPr>
            <a:spLocks noChangeArrowheads="1"/>
          </p:cNvSpPr>
          <p:nvPr/>
        </p:nvSpPr>
        <p:spPr bwMode="auto">
          <a:xfrm>
            <a:off x="197963" y="3212619"/>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[Text(0, 0, '</a:t>
            </a:r>
            <a:r>
              <a:rPr kumimoji="0" lang="en-US" altLang="en-US" sz="1000" b="0" i="0" u="none" strike="noStrike" cap="none" normalizeH="0" baseline="0" dirty="0" err="1">
                <a:ln>
                  <a:noFill/>
                </a:ln>
                <a:solidFill>
                  <a:srgbClr val="000000"/>
                </a:solidFill>
                <a:effectLst/>
                <a:latin typeface="Courier New" panose="02070309020205020404" pitchFamily="49" charset="0"/>
              </a:rPr>
              <a:t>LogisticRegression</a:t>
            </a:r>
            <a:r>
              <a:rPr kumimoji="0" lang="en-US" altLang="en-US" sz="1000" b="0" i="0" u="none" strike="noStrike" cap="none" normalizeH="0" baseline="0" dirty="0">
                <a:ln>
                  <a:noFill/>
                </a:ln>
                <a:solidFill>
                  <a:srgbClr val="000000"/>
                </a:solidFill>
                <a:effectLst/>
                <a:latin typeface="Courier New" panose="02070309020205020404" pitchFamily="49" charset="0"/>
              </a:rPr>
              <a:t>(C=0.01)'), Text(1, 0, 'SVC(gamma=0.03162277660168379, kernel=sigmoid)'), Text(2, 0, '</a:t>
            </a:r>
            <a:r>
              <a:rPr kumimoji="0" lang="en-US" altLang="en-US" sz="1000" b="0" i="0" u="none" strike="noStrike" cap="none" normalizeH="0" baseline="0" dirty="0" err="1">
                <a:ln>
                  <a:noFill/>
                </a:ln>
                <a:solidFill>
                  <a:srgbClr val="000000"/>
                </a:solidFill>
                <a:effectLst/>
                <a:latin typeface="Courier New" panose="02070309020205020404" pitchFamily="49" charset="0"/>
              </a:rPr>
              <a:t>KNeighborsClassifier</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n_neighbors</a:t>
            </a:r>
            <a:r>
              <a:rPr kumimoji="0" lang="en-US" altLang="en-US" sz="1000" b="0" i="0" u="none" strike="noStrike" cap="none" normalizeH="0" baseline="0" dirty="0">
                <a:ln>
                  <a:noFill/>
                </a:ln>
                <a:solidFill>
                  <a:srgbClr val="000000"/>
                </a:solidFill>
                <a:effectLst/>
                <a:latin typeface="Courier New" panose="02070309020205020404" pitchFamily="49" charset="0"/>
              </a:rPr>
              <a:t>=4, p=1)'), Text(3, 0, '</a:t>
            </a:r>
            <a:r>
              <a:rPr kumimoji="0" lang="en-US" altLang="en-US" sz="1000" b="0" i="0" u="none" strike="noStrike" cap="none" normalizeH="0" baseline="0" dirty="0" err="1">
                <a:ln>
                  <a:noFill/>
                </a:ln>
                <a:solidFill>
                  <a:srgbClr val="000000"/>
                </a:solidFill>
                <a:effectLst/>
                <a:latin typeface="Courier New" panose="02070309020205020404" pitchFamily="49" charset="0"/>
              </a:rPr>
              <a:t>DecisionTreeClassifier</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max_depth</a:t>
            </a:r>
            <a:r>
              <a:rPr kumimoji="0" lang="en-US" altLang="en-US" sz="1000" b="0" i="0" u="none" strike="noStrike" cap="none" normalizeH="0" baseline="0" dirty="0">
                <a:ln>
                  <a:noFill/>
                </a:ln>
                <a:solidFill>
                  <a:srgbClr val="000000"/>
                </a:solidFill>
                <a:effectLst/>
                <a:latin typeface="Courier New" panose="02070309020205020404" pitchFamily="49" charset="0"/>
              </a:rPr>
              <a:t>=4, </a:t>
            </a:r>
            <a:r>
              <a:rPr kumimoji="0" lang="en-US" altLang="en-US" sz="1000" b="0" i="0" u="none" strike="noStrike" cap="none" normalizeH="0" baseline="0" dirty="0" err="1">
                <a:ln>
                  <a:noFill/>
                </a:ln>
                <a:solidFill>
                  <a:srgbClr val="000000"/>
                </a:solidFill>
                <a:effectLst/>
                <a:latin typeface="Courier New" panose="02070309020205020404" pitchFamily="49" charset="0"/>
              </a:rPr>
              <a:t>max_features</a:t>
            </a:r>
            <a:r>
              <a:rPr kumimoji="0" lang="en-US" altLang="en-US" sz="1000" b="0" i="0" u="none" strike="noStrike" cap="none" normalizeH="0" baseline="0" dirty="0">
                <a:ln>
                  <a:noFill/>
                </a:ln>
                <a:solidFill>
                  <a:srgbClr val="000000"/>
                </a:solidFill>
                <a:effectLst/>
                <a:latin typeface="Courier New" panose="02070309020205020404" pitchFamily="49" charset="0"/>
              </a:rPr>
              <a:t>=sqrt, </a:t>
            </a:r>
            <a:r>
              <a:rPr kumimoji="0" lang="en-US" altLang="en-US" sz="1000" b="0" i="0" u="none" strike="noStrike" cap="none" normalizeH="0" baseline="0" dirty="0" err="1">
                <a:ln>
                  <a:noFill/>
                </a:ln>
                <a:solidFill>
                  <a:srgbClr val="000000"/>
                </a:solidFill>
                <a:effectLst/>
                <a:latin typeface="Courier New" panose="02070309020205020404" pitchFamily="49" charset="0"/>
              </a:rPr>
              <a:t>min_samples_split</a:t>
            </a:r>
            <a:r>
              <a:rPr kumimoji="0" lang="en-US" altLang="en-US" sz="1000" b="0" i="0" u="none" strike="noStrike" cap="none" normalizeH="0" baseline="0" dirty="0">
                <a:ln>
                  <a:noFill/>
                </a:ln>
                <a:solidFill>
                  <a:srgbClr val="000000"/>
                </a:solidFill>
                <a:effectLst/>
                <a:latin typeface="Courier New" panose="02070309020205020404" pitchFamily="49" charset="0"/>
              </a:rPr>
              <a:t>=5)')])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6316" y="1897145"/>
            <a:ext cx="4933205" cy="3811588"/>
          </a:xfrm>
          <a:prstGeom prst="rect">
            <a:avLst/>
          </a:prstGeom>
        </p:spPr>
        <p:txBody>
          <a:bodyPr>
            <a:normAutofit/>
          </a:bodyPr>
          <a:lstStyle/>
          <a:p>
            <a:pPr>
              <a:lnSpc>
                <a:spcPct val="100000"/>
              </a:lnSpc>
              <a:spcBef>
                <a:spcPts val="1400"/>
              </a:spcBef>
            </a:pPr>
            <a:r>
              <a:rPr lang="en-US" sz="1800" b="0" i="0" dirty="0">
                <a:solidFill>
                  <a:srgbClr val="292929"/>
                </a:solidFill>
                <a:effectLst/>
                <a:latin typeface="Abadi" panose="020B0604020104020204" pitchFamily="34" charset="0"/>
              </a:rPr>
              <a:t>The confusion matrix for the decision tree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classifier shows that the classifier can</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distinguish between the different classes.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The major problem is the false positives .i.e.,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unsuccessful landing marked as successful</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landing by the classifier.</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2" name="Picture 4">
            <a:extLst>
              <a:ext uri="{FF2B5EF4-FFF2-40B4-BE49-F238E27FC236}">
                <a16:creationId xmlns:a16="http://schemas.microsoft.com/office/drawing/2014/main" id="{B108A50F-AED7-4E31-B386-482C04AF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553" y="1686465"/>
            <a:ext cx="5999419" cy="463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8036" y="1790212"/>
            <a:ext cx="5903913" cy="4351338"/>
          </a:xfrm>
          <a:prstGeom prst="rect">
            <a:avLst/>
          </a:prstGeom>
        </p:spPr>
        <p:txBody>
          <a:bodyPr>
            <a:normAutofit lnSpcReduction="10000"/>
          </a:bodyPr>
          <a:lstStyle/>
          <a:p>
            <a:pPr>
              <a:lnSpc>
                <a:spcPct val="100000"/>
              </a:lnSpc>
              <a:spcBef>
                <a:spcPts val="1400"/>
              </a:spcBef>
            </a:pPr>
            <a:r>
              <a:rPr lang="en-US" sz="1800" b="0" i="0" dirty="0">
                <a:solidFill>
                  <a:srgbClr val="292929"/>
                </a:solidFill>
                <a:effectLst/>
                <a:latin typeface="Abadi" panose="020B0604020104020204" pitchFamily="34" charset="0"/>
              </a:rPr>
              <a:t>We can conclude that:</a:t>
            </a:r>
          </a:p>
          <a:p>
            <a:pPr>
              <a:lnSpc>
                <a:spcPct val="100000"/>
              </a:lnSpc>
              <a:spcBef>
                <a:spcPts val="1400"/>
              </a:spcBef>
            </a:pPr>
            <a:r>
              <a:rPr lang="en-US" sz="1800" b="0" i="0" dirty="0">
                <a:solidFill>
                  <a:srgbClr val="292929"/>
                </a:solidFill>
                <a:effectLst/>
                <a:latin typeface="Abadi" panose="020B0604020104020204" pitchFamily="34" charset="0"/>
              </a:rPr>
              <a:t>The larger the flight amount at a launch site, the greater the success rate at a launch</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site.</a:t>
            </a:r>
            <a:endParaRPr lang="en-US" sz="1800" dirty="0">
              <a:solidFill>
                <a:srgbClr val="292929"/>
              </a:solidFill>
              <a:latin typeface="Abadi" panose="020B0604020104020204" pitchFamily="34" charset="0"/>
            </a:endParaRPr>
          </a:p>
          <a:p>
            <a:pPr>
              <a:lnSpc>
                <a:spcPct val="100000"/>
              </a:lnSpc>
              <a:spcBef>
                <a:spcPts val="1400"/>
              </a:spcBef>
            </a:pPr>
            <a:r>
              <a:rPr lang="en-US" sz="1800" b="0" i="0" dirty="0">
                <a:solidFill>
                  <a:srgbClr val="000000"/>
                </a:solidFill>
                <a:effectLst/>
                <a:latin typeface="Abadi" panose="020B0604020104020204" pitchFamily="34" charset="0"/>
              </a:rPr>
              <a:t>Launch success rate started to increase in 2013 till 2020.</a:t>
            </a:r>
            <a:endParaRPr lang="en-US" sz="1800" dirty="0">
              <a:solidFill>
                <a:srgbClr val="000000"/>
              </a:solidFill>
              <a:latin typeface="Abadi" panose="020B0604020104020204" pitchFamily="34" charset="0"/>
            </a:endParaRPr>
          </a:p>
          <a:p>
            <a:pPr>
              <a:lnSpc>
                <a:spcPct val="100000"/>
              </a:lnSpc>
              <a:spcBef>
                <a:spcPts val="1400"/>
              </a:spcBef>
            </a:pPr>
            <a:r>
              <a:rPr lang="en-US" sz="1800" b="0" i="0" dirty="0">
                <a:solidFill>
                  <a:srgbClr val="292929"/>
                </a:solidFill>
                <a:effectLst/>
                <a:latin typeface="Abadi" panose="020B0604020104020204" pitchFamily="34" charset="0"/>
              </a:rPr>
              <a:t>Orbits </a:t>
            </a:r>
            <a:r>
              <a:rPr lang="en-US" sz="1800" b="0" i="0" dirty="0">
                <a:solidFill>
                  <a:srgbClr val="000000"/>
                </a:solidFill>
                <a:effectLst/>
                <a:latin typeface="Abadi" panose="020B0604020104020204" pitchFamily="34" charset="0"/>
              </a:rPr>
              <a:t>ES-L1, GEO, HEO, SSO, VLEO had the most success rate.</a:t>
            </a:r>
            <a:endParaRPr lang="en-US" sz="1800" dirty="0">
              <a:solidFill>
                <a:srgbClr val="000000"/>
              </a:solidFill>
              <a:latin typeface="Abadi" panose="020B0604020104020204" pitchFamily="34" charset="0"/>
            </a:endParaRPr>
          </a:p>
          <a:p>
            <a:pPr>
              <a:lnSpc>
                <a:spcPct val="100000"/>
              </a:lnSpc>
              <a:spcBef>
                <a:spcPts val="1400"/>
              </a:spcBef>
            </a:pPr>
            <a:r>
              <a:rPr lang="en-US" sz="1800" b="0" i="0" dirty="0">
                <a:solidFill>
                  <a:srgbClr val="292929"/>
                </a:solidFill>
                <a:effectLst/>
                <a:latin typeface="Abadi" panose="020B0604020104020204" pitchFamily="34" charset="0"/>
              </a:rPr>
              <a:t>KSC LC-39A had the most successful launches of any sites.</a:t>
            </a:r>
          </a:p>
          <a:p>
            <a:pPr>
              <a:lnSpc>
                <a:spcPct val="100000"/>
              </a:lnSpc>
              <a:spcBef>
                <a:spcPts val="1400"/>
              </a:spcBef>
            </a:pPr>
            <a:r>
              <a:rPr lang="en-US" sz="1800" b="0" i="0" dirty="0">
                <a:solidFill>
                  <a:srgbClr val="292929"/>
                </a:solidFill>
                <a:effectLst/>
                <a:latin typeface="Abadi" panose="020B0604020104020204" pitchFamily="34" charset="0"/>
              </a:rPr>
              <a:t>The Decision tree classifier is the best machine learning algorithm for this task.</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43E7401C-A2FE-4379-8882-D701CCD92CE7}"/>
              </a:ext>
            </a:extLst>
          </p:cNvPr>
          <p:cNvSpPr txBox="1"/>
          <p:nvPr/>
        </p:nvSpPr>
        <p:spPr>
          <a:xfrm>
            <a:off x="6027811" y="1451257"/>
            <a:ext cx="6094428" cy="1754326"/>
          </a:xfrm>
          <a:prstGeom prst="rect">
            <a:avLst/>
          </a:prstGeom>
          <a:noFill/>
        </p:spPr>
        <p:txBody>
          <a:bodyPr wrap="square">
            <a:spAutoFit/>
          </a:bodyPr>
          <a:lstStyle/>
          <a:p>
            <a:r>
              <a:rPr lang="en-US" sz="1800" b="0" i="0" dirty="0">
                <a:solidFill>
                  <a:srgbClr val="292929"/>
                </a:solidFill>
                <a:effectLst/>
                <a:latin typeface="Abadi" panose="020B0604020104020204" pitchFamily="34" charset="0"/>
              </a:rPr>
              <a:t>- What factors determine if the rocket will land successfully?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The interaction amongst various features that determine the success rate of a successful</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landing.</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What operating conditions needs to be in place to ensure a successful landing program.</a:t>
            </a:r>
            <a:r>
              <a:rPr lang="en-US" sz="1600" dirty="0"/>
              <a:t> </a:t>
            </a:r>
            <a:endParaRPr lang="en-US" dirty="0"/>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remaining prediction models</a:t>
            </a:r>
            <a:endParaRPr lang="en-US" dirty="0">
              <a:solidFill>
                <a:srgbClr val="0B49CB"/>
              </a:solidFill>
            </a:endParaRPr>
          </a:p>
        </p:txBody>
      </p:sp>
      <p:pic>
        <p:nvPicPr>
          <p:cNvPr id="3074" name="Picture 2">
            <a:extLst>
              <a:ext uri="{FF2B5EF4-FFF2-40B4-BE49-F238E27FC236}">
                <a16:creationId xmlns:a16="http://schemas.microsoft.com/office/drawing/2014/main" id="{C570ACF2-FC59-4C9E-AA0E-259D73638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27" y="2812035"/>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A8CB0D-0EEF-4AB1-ACCA-AA8434514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658" y="2906303"/>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8D3027B-F580-4160-B465-74D4BCBA5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989" y="2906303"/>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7579-7114-4C5B-9835-C27FBD028709}"/>
              </a:ext>
            </a:extLst>
          </p:cNvPr>
          <p:cNvSpPr>
            <a:spLocks noGrp="1"/>
          </p:cNvSpPr>
          <p:nvPr>
            <p:ph type="title"/>
          </p:nvPr>
        </p:nvSpPr>
        <p:spPr/>
        <p:txBody>
          <a:bodyPr/>
          <a:lstStyle/>
          <a:p>
            <a:r>
              <a:rPr lang="en-US" dirty="0">
                <a:solidFill>
                  <a:srgbClr val="0B49CB"/>
                </a:solidFill>
                <a:latin typeface="Abadi"/>
              </a:rPr>
              <a:t>Predictive Model Fine Tunning – Logistic Regression</a:t>
            </a:r>
            <a:br>
              <a:rPr lang="en-US" dirty="0">
                <a:solidFill>
                  <a:srgbClr val="0B49CB"/>
                </a:solidFill>
              </a:rPr>
            </a:br>
            <a:endParaRPr lang="en-US" dirty="0"/>
          </a:p>
        </p:txBody>
      </p:sp>
      <p:pic>
        <p:nvPicPr>
          <p:cNvPr id="5" name="Content Placeholder 4">
            <a:extLst>
              <a:ext uri="{FF2B5EF4-FFF2-40B4-BE49-F238E27FC236}">
                <a16:creationId xmlns:a16="http://schemas.microsoft.com/office/drawing/2014/main" id="{958018C5-2278-47A5-BBFB-98E65E2FA328}"/>
              </a:ext>
            </a:extLst>
          </p:cNvPr>
          <p:cNvPicPr>
            <a:picLocks noGrp="1" noChangeAspect="1"/>
          </p:cNvPicPr>
          <p:nvPr>
            <p:ph idx="1"/>
          </p:nvPr>
        </p:nvPicPr>
        <p:blipFill>
          <a:blip r:embed="rId2"/>
          <a:stretch>
            <a:fillRect/>
          </a:stretch>
        </p:blipFill>
        <p:spPr>
          <a:xfrm>
            <a:off x="838200" y="1932000"/>
            <a:ext cx="10515600" cy="2856542"/>
          </a:xfrm>
        </p:spPr>
      </p:pic>
    </p:spTree>
    <p:extLst>
      <p:ext uri="{BB962C8B-B14F-4D97-AF65-F5344CB8AC3E}">
        <p14:creationId xmlns:p14="http://schemas.microsoft.com/office/powerpoint/2010/main" val="3880457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6AA6-99DA-45D7-932E-132F7F9E8D61}"/>
              </a:ext>
            </a:extLst>
          </p:cNvPr>
          <p:cNvSpPr>
            <a:spLocks noGrp="1"/>
          </p:cNvSpPr>
          <p:nvPr>
            <p:ph type="title"/>
          </p:nvPr>
        </p:nvSpPr>
        <p:spPr/>
        <p:txBody>
          <a:bodyPr/>
          <a:lstStyle/>
          <a:p>
            <a:r>
              <a:rPr lang="en-US" dirty="0">
                <a:solidFill>
                  <a:srgbClr val="0B49CB"/>
                </a:solidFill>
                <a:latin typeface="Abadi"/>
              </a:rPr>
              <a:t>Predictive Model Fine Tunning – SVM</a:t>
            </a:r>
            <a:endParaRPr lang="en-US" dirty="0"/>
          </a:p>
        </p:txBody>
      </p:sp>
      <p:pic>
        <p:nvPicPr>
          <p:cNvPr id="5" name="Picture 4">
            <a:extLst>
              <a:ext uri="{FF2B5EF4-FFF2-40B4-BE49-F238E27FC236}">
                <a16:creationId xmlns:a16="http://schemas.microsoft.com/office/drawing/2014/main" id="{3996DE1B-6AF1-4FC7-ADFC-C564EA08B38A}"/>
              </a:ext>
            </a:extLst>
          </p:cNvPr>
          <p:cNvPicPr>
            <a:picLocks noChangeAspect="1"/>
          </p:cNvPicPr>
          <p:nvPr/>
        </p:nvPicPr>
        <p:blipFill>
          <a:blip r:embed="rId2"/>
          <a:stretch>
            <a:fillRect/>
          </a:stretch>
        </p:blipFill>
        <p:spPr>
          <a:xfrm>
            <a:off x="545420" y="2600923"/>
            <a:ext cx="11383964" cy="2800741"/>
          </a:xfrm>
          <a:prstGeom prst="rect">
            <a:avLst/>
          </a:prstGeom>
        </p:spPr>
      </p:pic>
    </p:spTree>
    <p:extLst>
      <p:ext uri="{BB962C8B-B14F-4D97-AF65-F5344CB8AC3E}">
        <p14:creationId xmlns:p14="http://schemas.microsoft.com/office/powerpoint/2010/main" val="2839250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E06-9F0D-4A2A-8F31-4507132783DC}"/>
              </a:ext>
            </a:extLst>
          </p:cNvPr>
          <p:cNvSpPr>
            <a:spLocks noGrp="1"/>
          </p:cNvSpPr>
          <p:nvPr>
            <p:ph type="title"/>
          </p:nvPr>
        </p:nvSpPr>
        <p:spPr/>
        <p:txBody>
          <a:bodyPr/>
          <a:lstStyle/>
          <a:p>
            <a:r>
              <a:rPr lang="en-US" dirty="0">
                <a:solidFill>
                  <a:srgbClr val="0B49CB"/>
                </a:solidFill>
                <a:latin typeface="Abadi"/>
              </a:rPr>
              <a:t>Predictive Model Fine Tunning – Decision Tree</a:t>
            </a:r>
            <a:endParaRPr lang="en-US" dirty="0"/>
          </a:p>
        </p:txBody>
      </p:sp>
      <p:pic>
        <p:nvPicPr>
          <p:cNvPr id="5" name="Picture 4">
            <a:extLst>
              <a:ext uri="{FF2B5EF4-FFF2-40B4-BE49-F238E27FC236}">
                <a16:creationId xmlns:a16="http://schemas.microsoft.com/office/drawing/2014/main" id="{22FD855E-3C29-4ACD-A7E0-F6ACB7F81EB2}"/>
              </a:ext>
            </a:extLst>
          </p:cNvPr>
          <p:cNvPicPr>
            <a:picLocks noChangeAspect="1"/>
          </p:cNvPicPr>
          <p:nvPr/>
        </p:nvPicPr>
        <p:blipFill>
          <a:blip r:embed="rId2"/>
          <a:stretch>
            <a:fillRect/>
          </a:stretch>
        </p:blipFill>
        <p:spPr>
          <a:xfrm>
            <a:off x="138259" y="1813236"/>
            <a:ext cx="11576116" cy="4239197"/>
          </a:xfrm>
          <a:prstGeom prst="rect">
            <a:avLst/>
          </a:prstGeom>
        </p:spPr>
      </p:pic>
    </p:spTree>
    <p:extLst>
      <p:ext uri="{BB962C8B-B14F-4D97-AF65-F5344CB8AC3E}">
        <p14:creationId xmlns:p14="http://schemas.microsoft.com/office/powerpoint/2010/main" val="3905469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015D-AFAF-4942-B16E-36085DC54E28}"/>
              </a:ext>
            </a:extLst>
          </p:cNvPr>
          <p:cNvSpPr>
            <a:spLocks noGrp="1"/>
          </p:cNvSpPr>
          <p:nvPr>
            <p:ph type="title"/>
          </p:nvPr>
        </p:nvSpPr>
        <p:spPr/>
        <p:txBody>
          <a:bodyPr/>
          <a:lstStyle/>
          <a:p>
            <a:r>
              <a:rPr lang="en-US" dirty="0">
                <a:solidFill>
                  <a:srgbClr val="0B49CB"/>
                </a:solidFill>
                <a:latin typeface="Abadi"/>
              </a:rPr>
              <a:t>Predictive Model Fine Tunning – K Nearest </a:t>
            </a:r>
            <a:r>
              <a:rPr lang="en-US" dirty="0" err="1">
                <a:solidFill>
                  <a:srgbClr val="0B49CB"/>
                </a:solidFill>
                <a:latin typeface="Abadi"/>
              </a:rPr>
              <a:t>Neighbours</a:t>
            </a:r>
            <a:endParaRPr lang="en-US" dirty="0"/>
          </a:p>
        </p:txBody>
      </p:sp>
      <p:pic>
        <p:nvPicPr>
          <p:cNvPr id="5" name="Content Placeholder 4">
            <a:extLst>
              <a:ext uri="{FF2B5EF4-FFF2-40B4-BE49-F238E27FC236}">
                <a16:creationId xmlns:a16="http://schemas.microsoft.com/office/drawing/2014/main" id="{563A1166-BB27-4440-BC62-0CF8F534FF7E}"/>
              </a:ext>
            </a:extLst>
          </p:cNvPr>
          <p:cNvPicPr>
            <a:picLocks noGrp="1" noChangeAspect="1"/>
          </p:cNvPicPr>
          <p:nvPr>
            <p:ph idx="1"/>
          </p:nvPr>
        </p:nvPicPr>
        <p:blipFill>
          <a:blip r:embed="rId2"/>
          <a:stretch>
            <a:fillRect/>
          </a:stretch>
        </p:blipFill>
        <p:spPr>
          <a:xfrm>
            <a:off x="838200" y="2176976"/>
            <a:ext cx="10515600" cy="3648635"/>
          </a:xfrm>
        </p:spPr>
      </p:pic>
    </p:spTree>
    <p:extLst>
      <p:ext uri="{BB962C8B-B14F-4D97-AF65-F5344CB8AC3E}">
        <p14:creationId xmlns:p14="http://schemas.microsoft.com/office/powerpoint/2010/main" val="2176696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2272"/>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2000" b="0" i="0" dirty="0">
                <a:solidFill>
                  <a:srgbClr val="767171"/>
                </a:solidFill>
                <a:effectLst/>
                <a:latin typeface="Abadi" panose="020B0604020104020204" pitchFamily="34" charset="0"/>
              </a:rPr>
              <a:t>Data was collected using SpaceX API and web scraping from Wikipedia</a:t>
            </a:r>
            <a:r>
              <a:rPr lang="en-US" sz="2000" dirty="0"/>
              <a:t> </a:t>
            </a:r>
          </a:p>
          <a:p>
            <a:pPr>
              <a:lnSpc>
                <a:spcPct val="120000"/>
              </a:lnSpc>
              <a:spcBef>
                <a:spcPts val="1400"/>
              </a:spcBef>
            </a:pPr>
            <a:r>
              <a:rPr lang="en-US" sz="2400" dirty="0">
                <a:solidFill>
                  <a:schemeClr val="accent3">
                    <a:lumMod val="25000"/>
                  </a:schemeClr>
                </a:solidFill>
                <a:latin typeface="Abadi"/>
              </a:rPr>
              <a:t>Perform data wrangling</a:t>
            </a:r>
          </a:p>
          <a:p>
            <a:pPr lvl="1">
              <a:lnSpc>
                <a:spcPct val="120000"/>
              </a:lnSpc>
              <a:spcBef>
                <a:spcPts val="1400"/>
              </a:spcBef>
            </a:pPr>
            <a:r>
              <a:rPr lang="en-US" sz="1800" b="0" i="0" dirty="0">
                <a:solidFill>
                  <a:srgbClr val="767171"/>
                </a:solidFill>
                <a:effectLst/>
                <a:latin typeface="Abadi" panose="020B0604020104020204" pitchFamily="34" charset="0"/>
              </a:rPr>
              <a:t>One-hot encoding was applied to categorical features</a:t>
            </a:r>
            <a:r>
              <a:rPr lang="en-US" sz="1600" dirty="0"/>
              <a:t> </a:t>
            </a:r>
          </a:p>
          <a:p>
            <a:pPr>
              <a:lnSpc>
                <a:spcPct val="120000"/>
              </a:lnSpc>
              <a:spcBef>
                <a:spcPts val="1400"/>
              </a:spcBef>
            </a:pPr>
            <a:r>
              <a:rPr lang="en-US" sz="2400" dirty="0">
                <a:solidFill>
                  <a:schemeClr val="accent3">
                    <a:lumMod val="25000"/>
                  </a:schemeClr>
                </a:solidFill>
                <a:latin typeface="Abadi"/>
              </a:rPr>
              <a:t>Perform 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rgbClr val="767171"/>
                </a:solidFill>
                <a:latin typeface="Abadi" panose="020B0604020104020204" pitchFamily="34" charset="0"/>
              </a:rPr>
              <a:t>4 classifiers were determined to fit the Predictive Analysis, Logistic Regression, Supported Vector Machine, Decision Tree and K Nearest Neighbors. All 4 classifiers were built, trained and then tested on the available dataset, to determine the model with highest prediction accuracy.  For each model type multiple parameters were evaluated to fine tune the model to the best results.</a:t>
            </a:r>
            <a:endParaRPr lang="en-US" sz="2000" dirty="0">
              <a:solidFill>
                <a:schemeClr val="bg2">
                  <a:lumMod val="50000"/>
                </a:schemeClr>
              </a:solidFill>
              <a:latin typeface="Abadi"/>
            </a:endParaRPr>
          </a:p>
          <a:p>
            <a:pPr>
              <a:lnSpc>
                <a:spcPct val="12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b="0" i="0" dirty="0">
                <a:solidFill>
                  <a:srgbClr val="292929"/>
                </a:solidFill>
                <a:effectLst/>
                <a:latin typeface="Abadi" panose="020B0604020104020204" pitchFamily="34" charset="0"/>
              </a:rPr>
              <a:t>The data was collected using various methods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Data collection was done using get request to the SpaceX API.</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Next, we decoded the response content as a </a:t>
            </a:r>
            <a:r>
              <a:rPr lang="en-US" sz="1800" b="0" i="0" dirty="0" err="1">
                <a:solidFill>
                  <a:srgbClr val="292929"/>
                </a:solidFill>
                <a:effectLst/>
                <a:latin typeface="Abadi" panose="020B0604020104020204" pitchFamily="34" charset="0"/>
              </a:rPr>
              <a:t>Json</a:t>
            </a:r>
            <a:r>
              <a:rPr lang="en-US" sz="1800" b="0" i="0" dirty="0">
                <a:solidFill>
                  <a:srgbClr val="292929"/>
                </a:solidFill>
                <a:effectLst/>
                <a:latin typeface="Abadi" panose="020B0604020104020204" pitchFamily="34" charset="0"/>
              </a:rPr>
              <a:t> using .</a:t>
            </a:r>
            <a:r>
              <a:rPr lang="en-US" sz="1800" b="0" i="0" dirty="0" err="1">
                <a:solidFill>
                  <a:srgbClr val="292929"/>
                </a:solidFill>
                <a:effectLst/>
                <a:latin typeface="Abadi" panose="020B0604020104020204" pitchFamily="34" charset="0"/>
              </a:rPr>
              <a:t>json</a:t>
            </a:r>
            <a:r>
              <a:rPr lang="en-US" sz="1800" b="0" i="0" dirty="0">
                <a:solidFill>
                  <a:srgbClr val="292929"/>
                </a:solidFill>
                <a:effectLst/>
                <a:latin typeface="Abadi" panose="020B0604020104020204" pitchFamily="34" charset="0"/>
              </a:rPr>
              <a:t>() function call and turn it</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into a pandas </a:t>
            </a:r>
            <a:r>
              <a:rPr lang="en-US" sz="1800" b="0" i="0" dirty="0" err="1">
                <a:solidFill>
                  <a:srgbClr val="292929"/>
                </a:solidFill>
                <a:effectLst/>
                <a:latin typeface="Abadi" panose="020B0604020104020204" pitchFamily="34" charset="0"/>
              </a:rPr>
              <a:t>dataframe</a:t>
            </a:r>
            <a:r>
              <a:rPr lang="en-US" sz="1800" b="0" i="0" dirty="0">
                <a:solidFill>
                  <a:srgbClr val="292929"/>
                </a:solidFill>
                <a:effectLst/>
                <a:latin typeface="Abadi" panose="020B0604020104020204" pitchFamily="34" charset="0"/>
              </a:rPr>
              <a:t> using .</a:t>
            </a:r>
            <a:r>
              <a:rPr lang="en-US" sz="1800" b="0" i="0" dirty="0" err="1">
                <a:solidFill>
                  <a:srgbClr val="292929"/>
                </a:solidFill>
                <a:effectLst/>
                <a:latin typeface="Abadi" panose="020B0604020104020204" pitchFamily="34" charset="0"/>
              </a:rPr>
              <a:t>json_normalize</a:t>
            </a:r>
            <a:r>
              <a:rPr lang="en-US" sz="1800" b="0" i="0" dirty="0">
                <a:solidFill>
                  <a:srgbClr val="292929"/>
                </a:solidFill>
                <a:effectLst/>
                <a:latin typeface="Abadi" panose="020B0604020104020204" pitchFamily="34" charset="0"/>
              </a:rPr>
              <a:t>().</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We then cleaned the data, checked for missing values and fill in missing values where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necessary.</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In addition, we performed web scraping from Wikipedia for Falcon 9 launch records with</a:t>
            </a:r>
            <a:br>
              <a:rPr lang="en-US" sz="1800" b="0" i="0" dirty="0">
                <a:solidFill>
                  <a:srgbClr val="292929"/>
                </a:solidFill>
                <a:effectLst/>
                <a:latin typeface="Abadi" panose="020B0604020104020204" pitchFamily="34" charset="0"/>
              </a:rPr>
            </a:br>
            <a:r>
              <a:rPr lang="en-US" sz="1800" b="0" i="0" dirty="0" err="1">
                <a:solidFill>
                  <a:srgbClr val="292929"/>
                </a:solidFill>
                <a:effectLst/>
                <a:latin typeface="Abadi" panose="020B0604020104020204" pitchFamily="34" charset="0"/>
              </a:rPr>
              <a:t>BeautifulSoup</a:t>
            </a:r>
            <a:r>
              <a:rPr lang="en-US" sz="1800" b="0" i="0" dirty="0">
                <a:solidFill>
                  <a:srgbClr val="292929"/>
                </a:solidFill>
                <a:effectLst/>
                <a:latin typeface="Abadi" panose="020B0604020104020204" pitchFamily="34" charset="0"/>
              </a:rPr>
              <a:t>.</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 The objective was to extract the launch records as HTML table, parse the table and</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convert it to a pandas </a:t>
            </a:r>
            <a:r>
              <a:rPr lang="en-US" sz="1800" b="0" i="0" dirty="0" err="1">
                <a:solidFill>
                  <a:srgbClr val="292929"/>
                </a:solidFill>
                <a:effectLst/>
                <a:latin typeface="Abadi" panose="020B0604020104020204" pitchFamily="34" charset="0"/>
              </a:rPr>
              <a:t>dataframe</a:t>
            </a:r>
            <a:r>
              <a:rPr lang="en-US" sz="1800" b="0" i="0" dirty="0">
                <a:solidFill>
                  <a:srgbClr val="292929"/>
                </a:solidFill>
                <a:effectLst/>
                <a:latin typeface="Abadi" panose="020B0604020104020204" pitchFamily="34" charset="0"/>
              </a:rPr>
              <a:t> for future analysis.</a:t>
            </a:r>
            <a:r>
              <a:rPr lang="en-US" sz="1600" dirty="0"/>
              <a:t> </a:t>
            </a:r>
            <a:br>
              <a:rPr lang="en-US" sz="1600" dirty="0"/>
            </a:b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0"/>
            <a:ext cx="4245049" cy="12914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AD3C189-A4D7-4DC2-8331-CEC443BB94E5}"/>
              </a:ext>
            </a:extLst>
          </p:cNvPr>
          <p:cNvPicPr>
            <a:picLocks noChangeAspect="1"/>
          </p:cNvPicPr>
          <p:nvPr/>
        </p:nvPicPr>
        <p:blipFill>
          <a:blip r:embed="rId3"/>
          <a:stretch>
            <a:fillRect/>
          </a:stretch>
        </p:blipFill>
        <p:spPr>
          <a:xfrm>
            <a:off x="6248400" y="18854"/>
            <a:ext cx="5943600" cy="3218815"/>
          </a:xfrm>
          <a:prstGeom prst="rect">
            <a:avLst/>
          </a:prstGeom>
        </p:spPr>
      </p:pic>
      <p:pic>
        <p:nvPicPr>
          <p:cNvPr id="8" name="Picture 7">
            <a:extLst>
              <a:ext uri="{FF2B5EF4-FFF2-40B4-BE49-F238E27FC236}">
                <a16:creationId xmlns:a16="http://schemas.microsoft.com/office/drawing/2014/main" id="{91671632-FE2B-4A1E-855B-458A29BF52D3}"/>
              </a:ext>
            </a:extLst>
          </p:cNvPr>
          <p:cNvPicPr>
            <a:picLocks noChangeAspect="1"/>
          </p:cNvPicPr>
          <p:nvPr/>
        </p:nvPicPr>
        <p:blipFill>
          <a:blip r:embed="rId4"/>
          <a:stretch>
            <a:fillRect/>
          </a:stretch>
        </p:blipFill>
        <p:spPr>
          <a:xfrm>
            <a:off x="6248400" y="3237668"/>
            <a:ext cx="5943600" cy="36391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2" y="0"/>
            <a:ext cx="4111502" cy="1240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575E3E8-5F78-49FE-90A0-6189690F2F78}"/>
              </a:ext>
            </a:extLst>
          </p:cNvPr>
          <p:cNvPicPr>
            <a:picLocks noChangeAspect="1"/>
          </p:cNvPicPr>
          <p:nvPr/>
        </p:nvPicPr>
        <p:blipFill>
          <a:blip r:embed="rId3"/>
          <a:stretch>
            <a:fillRect/>
          </a:stretch>
        </p:blipFill>
        <p:spPr>
          <a:xfrm>
            <a:off x="6248400" y="0"/>
            <a:ext cx="5943600" cy="450850"/>
          </a:xfrm>
          <a:prstGeom prst="rect">
            <a:avLst/>
          </a:prstGeom>
        </p:spPr>
      </p:pic>
      <p:pic>
        <p:nvPicPr>
          <p:cNvPr id="8" name="Picture 7">
            <a:extLst>
              <a:ext uri="{FF2B5EF4-FFF2-40B4-BE49-F238E27FC236}">
                <a16:creationId xmlns:a16="http://schemas.microsoft.com/office/drawing/2014/main" id="{B8722245-C60A-4364-A437-32369BC79F1C}"/>
              </a:ext>
            </a:extLst>
          </p:cNvPr>
          <p:cNvPicPr>
            <a:picLocks noChangeAspect="1"/>
          </p:cNvPicPr>
          <p:nvPr/>
        </p:nvPicPr>
        <p:blipFill>
          <a:blip r:embed="rId4"/>
          <a:stretch>
            <a:fillRect/>
          </a:stretch>
        </p:blipFill>
        <p:spPr>
          <a:xfrm>
            <a:off x="6248400" y="450850"/>
            <a:ext cx="5943600" cy="822325"/>
          </a:xfrm>
          <a:prstGeom prst="rect">
            <a:avLst/>
          </a:prstGeom>
        </p:spPr>
      </p:pic>
      <p:pic>
        <p:nvPicPr>
          <p:cNvPr id="9" name="Picture 8">
            <a:extLst>
              <a:ext uri="{FF2B5EF4-FFF2-40B4-BE49-F238E27FC236}">
                <a16:creationId xmlns:a16="http://schemas.microsoft.com/office/drawing/2014/main" id="{2A213642-4722-4AC8-986B-4C2378929920}"/>
              </a:ext>
            </a:extLst>
          </p:cNvPr>
          <p:cNvPicPr>
            <a:picLocks noChangeAspect="1"/>
          </p:cNvPicPr>
          <p:nvPr/>
        </p:nvPicPr>
        <p:blipFill>
          <a:blip r:embed="rId5"/>
          <a:stretch>
            <a:fillRect/>
          </a:stretch>
        </p:blipFill>
        <p:spPr>
          <a:xfrm>
            <a:off x="6248400" y="1273175"/>
            <a:ext cx="5943600" cy="2044065"/>
          </a:xfrm>
          <a:prstGeom prst="rect">
            <a:avLst/>
          </a:prstGeom>
        </p:spPr>
      </p:pic>
      <p:pic>
        <p:nvPicPr>
          <p:cNvPr id="10" name="Picture 9">
            <a:extLst>
              <a:ext uri="{FF2B5EF4-FFF2-40B4-BE49-F238E27FC236}">
                <a16:creationId xmlns:a16="http://schemas.microsoft.com/office/drawing/2014/main" id="{4960C5BB-B6BA-4FC6-B3D6-A89D2CE1E249}"/>
              </a:ext>
            </a:extLst>
          </p:cNvPr>
          <p:cNvPicPr>
            <a:picLocks noChangeAspect="1"/>
          </p:cNvPicPr>
          <p:nvPr/>
        </p:nvPicPr>
        <p:blipFill>
          <a:blip r:embed="rId6"/>
          <a:stretch>
            <a:fillRect/>
          </a:stretch>
        </p:blipFill>
        <p:spPr>
          <a:xfrm>
            <a:off x="6248400" y="3305456"/>
            <a:ext cx="5943600" cy="1231900"/>
          </a:xfrm>
          <a:prstGeom prst="rect">
            <a:avLst/>
          </a:prstGeom>
        </p:spPr>
      </p:pic>
      <p:pic>
        <p:nvPicPr>
          <p:cNvPr id="12" name="Picture 11">
            <a:extLst>
              <a:ext uri="{FF2B5EF4-FFF2-40B4-BE49-F238E27FC236}">
                <a16:creationId xmlns:a16="http://schemas.microsoft.com/office/drawing/2014/main" id="{6C6416B6-CA38-4715-AD90-3DB57E7D15F5}"/>
              </a:ext>
            </a:extLst>
          </p:cNvPr>
          <p:cNvPicPr>
            <a:picLocks noChangeAspect="1"/>
          </p:cNvPicPr>
          <p:nvPr/>
        </p:nvPicPr>
        <p:blipFill>
          <a:blip r:embed="rId7"/>
          <a:stretch>
            <a:fillRect/>
          </a:stretch>
        </p:blipFill>
        <p:spPr>
          <a:xfrm>
            <a:off x="6248400" y="4495931"/>
            <a:ext cx="5943600" cy="236206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openxmlformats.org/package/2006/metadata/core-properties"/>
    <ds:schemaRef ds:uri="http://purl.org/dc/elements/1.1/"/>
    <ds:schemaRef ds:uri="http://purl.org/dc/dcmitype/"/>
    <ds:schemaRef ds:uri="http://schemas.microsoft.com/office/2006/metadata/properties"/>
    <ds:schemaRef ds:uri="155be751-a274-42e8-93fb-f39d3b9bccc8"/>
    <ds:schemaRef ds:uri="http://schemas.microsoft.com/office/2006/documentManagement/typ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290</TotalTime>
  <Words>2058</Words>
  <Application>Microsoft Office PowerPoint</Application>
  <PresentationFormat>Widescreen</PresentationFormat>
  <Paragraphs>252</Paragraphs>
  <Slides>56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Abadi</vt:lpstr>
      <vt:lpstr>Arial</vt:lpstr>
      <vt:lpstr>Calibri</vt:lpstr>
      <vt:lpstr>Calibri Light</vt:lpstr>
      <vt:lpstr>Consolas</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distance to critical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Model Fine Tunning – Logistic Regression </vt:lpstr>
      <vt:lpstr>Predictive Model Fine Tunning – SVM</vt:lpstr>
      <vt:lpstr>Predictive Model Fine Tunning – Decision Tree</vt:lpstr>
      <vt:lpstr>Predictive Model Fine Tunning – K Nearest Neighbours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Arthur Paruzel</cp:lastModifiedBy>
  <cp:revision>285</cp:revision>
  <dcterms:created xsi:type="dcterms:W3CDTF">2021-04-29T18:58:34Z</dcterms:created>
  <dcterms:modified xsi:type="dcterms:W3CDTF">2022-10-28T21:51:35Z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